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Source Code Pro"/>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6E9722-F748-47EE-99D8-20F4EBC2C109}">
  <a:tblStyle styleId="{E96E9722-F748-47EE-99D8-20F4EBC2C1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CodePr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regular.fntdata"/><Relationship Id="rId30" Type="http://schemas.openxmlformats.org/officeDocument/2006/relationships/font" Target="fonts/SourceCodePr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41a61224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41a61224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41a6122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41a6122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80033be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80033be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80033beb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80033beb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80033beb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80033beb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80033beb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80033beb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80033beb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80033beb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80033beb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80033beb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80033beb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80033beb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80033beb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80033beb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e79489e007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e79489e007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80033beb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80033beb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79489e007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79489e007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7a7d2fb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7a7d2fb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7a7d2fb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7a7d2fb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41a612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41a612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41a6122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41a6122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80033be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80033be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41a6122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41a6122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tridge.com/intelligences/apple/produ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630500" y="1516550"/>
            <a:ext cx="8244600" cy="14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FFFFFF"/>
                </a:solidFill>
              </a:rPr>
              <a:t>LW-ALDDNet: A Novel Lightweight CNN Model</a:t>
            </a:r>
            <a:endParaRPr sz="3600">
              <a:solidFill>
                <a:srgbClr val="FFFFFF"/>
              </a:solidFill>
            </a:endParaRPr>
          </a:p>
          <a:p>
            <a:pPr indent="0" lvl="0" marL="0" rtl="0" algn="ctr">
              <a:spcBef>
                <a:spcPts val="0"/>
              </a:spcBef>
              <a:spcAft>
                <a:spcPts val="0"/>
              </a:spcAft>
              <a:buClr>
                <a:schemeClr val="dk1"/>
              </a:buClr>
              <a:buSzPts val="1100"/>
              <a:buFont typeface="Arial"/>
              <a:buNone/>
            </a:pPr>
            <a:r>
              <a:rPr lang="en" sz="3600">
                <a:solidFill>
                  <a:srgbClr val="FFFFFF"/>
                </a:solidFill>
              </a:rPr>
              <a:t>for Automated Detection of Apple Leaf Diseases</a:t>
            </a:r>
            <a:endParaRPr sz="3600">
              <a:solidFill>
                <a:srgbClr val="FFFFFF"/>
              </a:solidFill>
            </a:endParaRPr>
          </a:p>
          <a:p>
            <a:pPr indent="0" lvl="0" marL="0" rtl="0" algn="ctr">
              <a:spcBef>
                <a:spcPts val="0"/>
              </a:spcBef>
              <a:spcAft>
                <a:spcPts val="0"/>
              </a:spcAft>
              <a:buNone/>
            </a:pPr>
            <a:r>
              <a:t/>
            </a:r>
            <a:endParaRPr sz="3600">
              <a:solidFill>
                <a:srgbClr val="FFFFFF"/>
              </a:solidFill>
            </a:endParaRPr>
          </a:p>
        </p:txBody>
      </p:sp>
      <p:sp>
        <p:nvSpPr>
          <p:cNvPr id="63" name="Google Shape;63;p13"/>
          <p:cNvSpPr txBox="1"/>
          <p:nvPr>
            <p:ph idx="1" type="subTitle"/>
          </p:nvPr>
        </p:nvSpPr>
        <p:spPr>
          <a:xfrm>
            <a:off x="1260800" y="3369750"/>
            <a:ext cx="6878700" cy="1159800"/>
          </a:xfrm>
          <a:prstGeom prst="rect">
            <a:avLst/>
          </a:prstGeom>
          <a:ln>
            <a:noFill/>
          </a:ln>
        </p:spPr>
        <p:txBody>
          <a:bodyPr anchorCtr="0" anchor="ctr" bIns="91425" lIns="91425" spcFirstLastPara="1" rIns="91425" wrap="square" tIns="91425">
            <a:normAutofit lnSpcReduction="10000"/>
          </a:bodyPr>
          <a:lstStyle/>
          <a:p>
            <a:pPr indent="0" lvl="0" marL="0" rtl="0" algn="ctr">
              <a:lnSpc>
                <a:spcPct val="100000"/>
              </a:lnSpc>
              <a:spcBef>
                <a:spcPts val="1800"/>
              </a:spcBef>
              <a:spcAft>
                <a:spcPts val="0"/>
              </a:spcAft>
              <a:buSzPts val="770"/>
              <a:buNone/>
            </a:pPr>
            <a:r>
              <a:rPr b="1" lang="en" sz="1631">
                <a:solidFill>
                  <a:srgbClr val="2ECA6A"/>
                </a:solidFill>
                <a:latin typeface="Arial"/>
                <a:ea typeface="Arial"/>
                <a:cs typeface="Arial"/>
                <a:sym typeface="Arial"/>
              </a:rPr>
              <a:t>THE 15th INTERNATIONAL IEEE CONFERENCE ON COMPUTING, COMMUNICATION AND NETWORKING TECHNOLOGIES (ICCCNT</a:t>
            </a:r>
            <a:r>
              <a:rPr b="1" lang="en" sz="1631">
                <a:solidFill>
                  <a:srgbClr val="2ECA6A"/>
                </a:solidFill>
                <a:latin typeface="Arial"/>
                <a:ea typeface="Arial"/>
                <a:cs typeface="Arial"/>
                <a:sym typeface="Arial"/>
              </a:rPr>
              <a:t>)</a:t>
            </a:r>
            <a:endParaRPr b="1" sz="1631">
              <a:solidFill>
                <a:srgbClr val="2ECA6A"/>
              </a:solidFill>
              <a:latin typeface="Arial"/>
              <a:ea typeface="Arial"/>
              <a:cs typeface="Arial"/>
              <a:sym typeface="Arial"/>
            </a:endParaRPr>
          </a:p>
          <a:p>
            <a:pPr indent="0" lvl="0" marL="0" rtl="0" algn="ctr">
              <a:lnSpc>
                <a:spcPct val="100000"/>
              </a:lnSpc>
              <a:spcBef>
                <a:spcPts val="1800"/>
              </a:spcBef>
              <a:spcAft>
                <a:spcPts val="0"/>
              </a:spcAft>
              <a:buSzPts val="770"/>
              <a:buNone/>
            </a:pPr>
            <a:r>
              <a:t/>
            </a:r>
            <a:endParaRPr b="1" sz="100">
              <a:solidFill>
                <a:srgbClr val="2ECA6A"/>
              </a:solidFill>
              <a:latin typeface="Arial"/>
              <a:ea typeface="Arial"/>
              <a:cs typeface="Arial"/>
              <a:sym typeface="Arial"/>
            </a:endParaRPr>
          </a:p>
          <a:p>
            <a:pPr indent="0" lvl="0" marL="2286000" rtl="0" algn="l">
              <a:lnSpc>
                <a:spcPct val="80000"/>
              </a:lnSpc>
              <a:spcBef>
                <a:spcPts val="400"/>
              </a:spcBef>
              <a:spcAft>
                <a:spcPts val="0"/>
              </a:spcAft>
              <a:buSzPts val="770"/>
              <a:buNone/>
            </a:pPr>
            <a:r>
              <a:rPr b="1" lang="en" sz="1715">
                <a:solidFill>
                  <a:srgbClr val="6AA84F"/>
                </a:solidFill>
              </a:rPr>
              <a:t>     Paper ID: 3712</a:t>
            </a:r>
            <a:endParaRPr b="1" sz="1715">
              <a:solidFill>
                <a:srgbClr val="6AA84F"/>
              </a:solidFill>
            </a:endParaRPr>
          </a:p>
        </p:txBody>
      </p:sp>
      <p:pic>
        <p:nvPicPr>
          <p:cNvPr id="64" name="Google Shape;64;p13"/>
          <p:cNvPicPr preferRelativeResize="0"/>
          <p:nvPr/>
        </p:nvPicPr>
        <p:blipFill>
          <a:blip r:embed="rId3">
            <a:alphaModFix/>
          </a:blip>
          <a:stretch>
            <a:fillRect/>
          </a:stretch>
        </p:blipFill>
        <p:spPr>
          <a:xfrm>
            <a:off x="535525" y="4529550"/>
            <a:ext cx="8434527" cy="601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236050" y="1211313"/>
            <a:ext cx="8520600" cy="319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Architecture of the Proposed Model:</a:t>
            </a:r>
            <a:endParaRPr b="1">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38" name="Google Shape;138;p22"/>
          <p:cNvSpPr txBox="1"/>
          <p:nvPr>
            <p:ph type="title"/>
          </p:nvPr>
        </p:nvSpPr>
        <p:spPr>
          <a:xfrm>
            <a:off x="311700" y="4103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pic>
        <p:nvPicPr>
          <p:cNvPr id="139" name="Google Shape;139;p22"/>
          <p:cNvPicPr preferRelativeResize="0"/>
          <p:nvPr/>
        </p:nvPicPr>
        <p:blipFill>
          <a:blip r:embed="rId3">
            <a:alphaModFix/>
          </a:blip>
          <a:stretch>
            <a:fillRect/>
          </a:stretch>
        </p:blipFill>
        <p:spPr>
          <a:xfrm>
            <a:off x="236050" y="1638275"/>
            <a:ext cx="7173175" cy="3347075"/>
          </a:xfrm>
          <a:prstGeom prst="rect">
            <a:avLst/>
          </a:prstGeom>
          <a:noFill/>
          <a:ln>
            <a:noFill/>
          </a:ln>
        </p:spPr>
      </p:pic>
      <p:sp>
        <p:nvSpPr>
          <p:cNvPr id="140" name="Google Shape;140;p22"/>
          <p:cNvSpPr txBox="1"/>
          <p:nvPr/>
        </p:nvSpPr>
        <p:spPr>
          <a:xfrm>
            <a:off x="7409225" y="1869575"/>
            <a:ext cx="166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Fig 4: </a:t>
            </a:r>
            <a:r>
              <a:rPr b="1" lang="en" sz="1800">
                <a:solidFill>
                  <a:schemeClr val="dk2"/>
                </a:solidFill>
                <a:latin typeface="Source Code Pro"/>
                <a:ea typeface="Source Code Pro"/>
                <a:cs typeface="Source Code Pro"/>
                <a:sym typeface="Source Code Pro"/>
              </a:rPr>
              <a:t>Proposed Model’s Architectu-re and it’s detection process</a:t>
            </a:r>
            <a:endParaRPr b="1" sz="1800">
              <a:solidFill>
                <a:schemeClr val="dk2"/>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311700" y="1298550"/>
            <a:ext cx="8832300" cy="37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Setting up hyperparameters and implementation tools:</a:t>
            </a:r>
            <a:endParaRPr b="1" sz="1700">
              <a:latin typeface="Times New Roman"/>
              <a:ea typeface="Times New Roman"/>
              <a:cs typeface="Times New Roman"/>
              <a:sym typeface="Times New Roman"/>
            </a:endParaRPr>
          </a:p>
          <a:p>
            <a:pPr indent="-336550" lvl="0" marL="457200" rtl="0" algn="l">
              <a:spcBef>
                <a:spcPts val="1200"/>
              </a:spcBef>
              <a:spcAft>
                <a:spcPts val="0"/>
              </a:spcAft>
              <a:buSzPts val="1700"/>
              <a:buFont typeface="Times New Roman"/>
              <a:buChar char="●"/>
            </a:pPr>
            <a:r>
              <a:rPr lang="en" sz="1700">
                <a:latin typeface="Times New Roman"/>
                <a:ea typeface="Times New Roman"/>
                <a:cs typeface="Times New Roman"/>
                <a:sym typeface="Times New Roman"/>
              </a:rPr>
              <a:t>Following hyperparameters are selected </a:t>
            </a:r>
            <a:r>
              <a:rPr lang="en" sz="1700">
                <a:latin typeface="Times New Roman"/>
                <a:ea typeface="Times New Roman"/>
                <a:cs typeface="Times New Roman"/>
                <a:sym typeface="Times New Roman"/>
              </a:rPr>
              <a:t>before</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beginning</a:t>
            </a:r>
            <a:r>
              <a:rPr lang="en" sz="1700">
                <a:latin typeface="Times New Roman"/>
                <a:ea typeface="Times New Roman"/>
                <a:cs typeface="Times New Roman"/>
                <a:sym typeface="Times New Roman"/>
              </a:rPr>
              <a:t> the training process of the proposed model:</a:t>
            </a:r>
            <a:endParaRPr sz="1700">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a:p>
            <a:pPr indent="-336550" lvl="0" marL="457200" rtl="0" algn="l">
              <a:spcBef>
                <a:spcPts val="1200"/>
              </a:spcBef>
              <a:spcAft>
                <a:spcPts val="0"/>
              </a:spcAft>
              <a:buSzPts val="1700"/>
              <a:buFont typeface="Times New Roman"/>
              <a:buChar char="●"/>
            </a:pPr>
            <a:r>
              <a:rPr lang="en" sz="1700">
                <a:latin typeface="Times New Roman"/>
                <a:ea typeface="Times New Roman"/>
                <a:cs typeface="Times New Roman"/>
                <a:sym typeface="Times New Roman"/>
              </a:rPr>
              <a:t>Two online IDEs Google Colab and Kaggle Notebook are used for implementing the model.</a:t>
            </a:r>
            <a:endParaRPr sz="1700">
              <a:latin typeface="Times New Roman"/>
              <a:ea typeface="Times New Roman"/>
              <a:cs typeface="Times New Roman"/>
              <a:sym typeface="Times New Roman"/>
            </a:endParaRPr>
          </a:p>
        </p:txBody>
      </p:sp>
      <p:sp>
        <p:nvSpPr>
          <p:cNvPr id="146" name="Google Shape;146;p23"/>
          <p:cNvSpPr txBox="1"/>
          <p:nvPr>
            <p:ph idx="12" type="sldNum"/>
          </p:nvPr>
        </p:nvSpPr>
        <p:spPr>
          <a:xfrm>
            <a:off x="848505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47" name="Google Shape;147;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pic>
        <p:nvPicPr>
          <p:cNvPr id="148" name="Google Shape;148;p23"/>
          <p:cNvPicPr preferRelativeResize="0"/>
          <p:nvPr/>
        </p:nvPicPr>
        <p:blipFill>
          <a:blip r:embed="rId3">
            <a:alphaModFix/>
          </a:blip>
          <a:stretch>
            <a:fillRect/>
          </a:stretch>
        </p:blipFill>
        <p:spPr>
          <a:xfrm>
            <a:off x="1571900" y="2196087"/>
            <a:ext cx="5800725" cy="199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RESULT &amp; DISCUSSION</a:t>
            </a:r>
            <a:endParaRPr/>
          </a:p>
        </p:txBody>
      </p:sp>
      <p:sp>
        <p:nvSpPr>
          <p:cNvPr id="154" name="Google Shape;154;p24"/>
          <p:cNvSpPr txBox="1"/>
          <p:nvPr>
            <p:ph idx="1" type="body"/>
          </p:nvPr>
        </p:nvSpPr>
        <p:spPr>
          <a:xfrm>
            <a:off x="311700" y="1334675"/>
            <a:ext cx="8709300" cy="239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latin typeface="Times New Roman"/>
                <a:ea typeface="Times New Roman"/>
                <a:cs typeface="Times New Roman"/>
                <a:sym typeface="Times New Roman"/>
              </a:rPr>
              <a:t>Comparisons</a:t>
            </a:r>
            <a:r>
              <a:rPr lang="en" sz="1700">
                <a:latin typeface="Times New Roman"/>
                <a:ea typeface="Times New Roman"/>
                <a:cs typeface="Times New Roman"/>
                <a:sym typeface="Times New Roman"/>
              </a:rPr>
              <a:t> of the models’ performance on the Reduced AppleLeaf9 dataset:</a:t>
            </a:r>
            <a:endParaRPr sz="1700">
              <a:latin typeface="Times New Roman"/>
              <a:ea typeface="Times New Roman"/>
              <a:cs typeface="Times New Roman"/>
              <a:sym typeface="Times New Roman"/>
            </a:endParaRPr>
          </a:p>
        </p:txBody>
      </p:sp>
      <p:sp>
        <p:nvSpPr>
          <p:cNvPr id="155" name="Google Shape;15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pic>
        <p:nvPicPr>
          <p:cNvPr id="156" name="Google Shape;156;p24"/>
          <p:cNvPicPr preferRelativeResize="0"/>
          <p:nvPr/>
        </p:nvPicPr>
        <p:blipFill>
          <a:blip r:embed="rId3">
            <a:alphaModFix/>
          </a:blip>
          <a:stretch>
            <a:fillRect/>
          </a:stretch>
        </p:blipFill>
        <p:spPr>
          <a:xfrm>
            <a:off x="236050" y="1768725"/>
            <a:ext cx="8437449" cy="2516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latin typeface="Times New Roman"/>
                <a:ea typeface="Times New Roman"/>
                <a:cs typeface="Times New Roman"/>
                <a:sym typeface="Times New Roman"/>
              </a:rPr>
              <a:t>Comparisons of the models’ performance on the ATDLSD dataset:</a:t>
            </a:r>
            <a:endParaRPr/>
          </a:p>
        </p:txBody>
      </p:sp>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pic>
        <p:nvPicPr>
          <p:cNvPr id="163" name="Google Shape;163;p25"/>
          <p:cNvPicPr preferRelativeResize="0"/>
          <p:nvPr/>
        </p:nvPicPr>
        <p:blipFill>
          <a:blip r:embed="rId3">
            <a:alphaModFix/>
          </a:blip>
          <a:stretch>
            <a:fillRect/>
          </a:stretch>
        </p:blipFill>
        <p:spPr>
          <a:xfrm>
            <a:off x="311700" y="1908439"/>
            <a:ext cx="8435976" cy="2172036"/>
          </a:xfrm>
          <a:prstGeom prst="rect">
            <a:avLst/>
          </a:prstGeom>
          <a:noFill/>
          <a:ln>
            <a:noFill/>
          </a:ln>
        </p:spPr>
      </p:pic>
      <p:sp>
        <p:nvSpPr>
          <p:cNvPr id="164" name="Google Shape;164;p2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RESULT &amp; DISCUSSION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pic>
        <p:nvPicPr>
          <p:cNvPr id="170" name="Google Shape;170;p26"/>
          <p:cNvPicPr preferRelativeResize="0"/>
          <p:nvPr/>
        </p:nvPicPr>
        <p:blipFill>
          <a:blip r:embed="rId3">
            <a:alphaModFix/>
          </a:blip>
          <a:stretch>
            <a:fillRect/>
          </a:stretch>
        </p:blipFill>
        <p:spPr>
          <a:xfrm>
            <a:off x="462975" y="1325525"/>
            <a:ext cx="3823423" cy="3058577"/>
          </a:xfrm>
          <a:prstGeom prst="rect">
            <a:avLst/>
          </a:prstGeom>
          <a:noFill/>
          <a:ln>
            <a:noFill/>
          </a:ln>
        </p:spPr>
      </p:pic>
      <p:pic>
        <p:nvPicPr>
          <p:cNvPr id="171" name="Google Shape;171;p26"/>
          <p:cNvPicPr preferRelativeResize="0"/>
          <p:nvPr/>
        </p:nvPicPr>
        <p:blipFill>
          <a:blip r:embed="rId4">
            <a:alphaModFix/>
          </a:blip>
          <a:stretch>
            <a:fillRect/>
          </a:stretch>
        </p:blipFill>
        <p:spPr>
          <a:xfrm>
            <a:off x="4891244" y="1325525"/>
            <a:ext cx="3581206" cy="2714637"/>
          </a:xfrm>
          <a:prstGeom prst="rect">
            <a:avLst/>
          </a:prstGeom>
          <a:noFill/>
          <a:ln>
            <a:noFill/>
          </a:ln>
        </p:spPr>
      </p:pic>
      <p:sp>
        <p:nvSpPr>
          <p:cNvPr id="172" name="Google Shape;172;p26"/>
          <p:cNvSpPr txBox="1"/>
          <p:nvPr/>
        </p:nvSpPr>
        <p:spPr>
          <a:xfrm>
            <a:off x="386700" y="4384100"/>
            <a:ext cx="837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 5: </a:t>
            </a:r>
            <a:r>
              <a:rPr b="1" lang="en" sz="1800">
                <a:solidFill>
                  <a:schemeClr val="dk2"/>
                </a:solidFill>
                <a:latin typeface="Times New Roman"/>
                <a:ea typeface="Times New Roman"/>
                <a:cs typeface="Times New Roman"/>
                <a:sym typeface="Times New Roman"/>
              </a:rPr>
              <a:t>Confusion matrix of our proposed model for the Reduced AppleLeaf9 dataset (Left) and the ATLDSD dataset (right).</a:t>
            </a:r>
            <a:endParaRPr b="1" sz="1800">
              <a:solidFill>
                <a:schemeClr val="dk2"/>
              </a:solidFill>
              <a:latin typeface="Times New Roman"/>
              <a:ea typeface="Times New Roman"/>
              <a:cs typeface="Times New Roman"/>
              <a:sym typeface="Times New Roman"/>
            </a:endParaRPr>
          </a:p>
        </p:txBody>
      </p:sp>
      <p:sp>
        <p:nvSpPr>
          <p:cNvPr id="173" name="Google Shape;173;p2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RESULT &amp; DISCUSSION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79" name="Google Shape;179;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RESULT &amp; DISCUSSION</a:t>
            </a:r>
            <a:endParaRPr/>
          </a:p>
        </p:txBody>
      </p:sp>
      <p:pic>
        <p:nvPicPr>
          <p:cNvPr id="180" name="Google Shape;180;p27"/>
          <p:cNvPicPr preferRelativeResize="0"/>
          <p:nvPr/>
        </p:nvPicPr>
        <p:blipFill>
          <a:blip r:embed="rId3">
            <a:alphaModFix/>
          </a:blip>
          <a:stretch>
            <a:fillRect/>
          </a:stretch>
        </p:blipFill>
        <p:spPr>
          <a:xfrm>
            <a:off x="450350" y="1309150"/>
            <a:ext cx="3873876" cy="3150925"/>
          </a:xfrm>
          <a:prstGeom prst="rect">
            <a:avLst/>
          </a:prstGeom>
          <a:noFill/>
          <a:ln>
            <a:noFill/>
          </a:ln>
        </p:spPr>
      </p:pic>
      <p:pic>
        <p:nvPicPr>
          <p:cNvPr id="181" name="Google Shape;181;p27"/>
          <p:cNvPicPr preferRelativeResize="0"/>
          <p:nvPr/>
        </p:nvPicPr>
        <p:blipFill>
          <a:blip r:embed="rId4">
            <a:alphaModFix/>
          </a:blip>
          <a:stretch>
            <a:fillRect/>
          </a:stretch>
        </p:blipFill>
        <p:spPr>
          <a:xfrm>
            <a:off x="4963974" y="1366913"/>
            <a:ext cx="3704651" cy="3035399"/>
          </a:xfrm>
          <a:prstGeom prst="rect">
            <a:avLst/>
          </a:prstGeom>
          <a:noFill/>
          <a:ln>
            <a:noFill/>
          </a:ln>
        </p:spPr>
      </p:pic>
      <p:sp>
        <p:nvSpPr>
          <p:cNvPr id="182" name="Google Shape;182;p27"/>
          <p:cNvSpPr txBox="1"/>
          <p:nvPr/>
        </p:nvSpPr>
        <p:spPr>
          <a:xfrm>
            <a:off x="386700" y="4384100"/>
            <a:ext cx="837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 6: </a:t>
            </a:r>
            <a:r>
              <a:rPr b="1" lang="en" sz="1800">
                <a:solidFill>
                  <a:schemeClr val="dk2"/>
                </a:solidFill>
                <a:latin typeface="Times New Roman"/>
                <a:ea typeface="Times New Roman"/>
                <a:cs typeface="Times New Roman"/>
                <a:sym typeface="Times New Roman"/>
              </a:rPr>
              <a:t>Proposed model’s ROC curves with AUC scores</a:t>
            </a:r>
            <a:r>
              <a:rPr b="1" lang="en" sz="1800">
                <a:solidFill>
                  <a:schemeClr val="dk2"/>
                </a:solidFill>
                <a:latin typeface="Times New Roman"/>
                <a:ea typeface="Times New Roman"/>
                <a:cs typeface="Times New Roman"/>
                <a:sym typeface="Times New Roman"/>
              </a:rPr>
              <a:t> for the Reduced AppleLeaf9 dataset (Left) and the ATLDSD dataset (right).</a:t>
            </a:r>
            <a:endParaRPr b="1" sz="1800">
              <a:solidFill>
                <a:schemeClr val="dk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 AND FUTURE WORK</a:t>
            </a:r>
            <a:endParaRPr/>
          </a:p>
        </p:txBody>
      </p:sp>
      <p:sp>
        <p:nvSpPr>
          <p:cNvPr id="188" name="Google Shape;188;p28"/>
          <p:cNvSpPr txBox="1"/>
          <p:nvPr>
            <p:ph idx="1" type="body"/>
          </p:nvPr>
        </p:nvSpPr>
        <p:spPr>
          <a:xfrm>
            <a:off x="311700" y="1468825"/>
            <a:ext cx="8520600" cy="34011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Through this study, a lightweight CNN model has been developed to recognize apple leaf diseases from real-time images.</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sz="600">
              <a:latin typeface="Times New Roman"/>
              <a:ea typeface="Times New Roman"/>
              <a:cs typeface="Times New Roman"/>
              <a:sym typeface="Times New Roman"/>
            </a:endParaRPr>
          </a:p>
          <a:p>
            <a:pPr indent="-334327"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T</a:t>
            </a:r>
            <a:r>
              <a:rPr lang="en">
                <a:latin typeface="Times New Roman"/>
                <a:ea typeface="Times New Roman"/>
                <a:cs typeface="Times New Roman"/>
                <a:sym typeface="Times New Roman"/>
              </a:rPr>
              <a:t>he proposed model surpassed various deep CNN models across two datasets containing higher and lower numbers of classes.</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sz="600">
              <a:latin typeface="Times New Roman"/>
              <a:ea typeface="Times New Roman"/>
              <a:cs typeface="Times New Roman"/>
              <a:sym typeface="Times New Roman"/>
            </a:endParaRPr>
          </a:p>
          <a:p>
            <a:pPr indent="-334327"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In the future, our proposed model can be further enhanced to improve its performance.</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sz="600">
              <a:latin typeface="Times New Roman"/>
              <a:ea typeface="Times New Roman"/>
              <a:cs typeface="Times New Roman"/>
              <a:sym typeface="Times New Roman"/>
            </a:endParaRPr>
          </a:p>
          <a:p>
            <a:pPr indent="-334327"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It can be applied to diverse datasets containing a large number of images and categories to evaluate its performance on large datasets.</a:t>
            </a:r>
            <a:endParaRPr>
              <a:latin typeface="Times New Roman"/>
              <a:ea typeface="Times New Roman"/>
              <a:cs typeface="Times New Roman"/>
              <a:sym typeface="Times New Roman"/>
            </a:endParaRPr>
          </a:p>
        </p:txBody>
      </p:sp>
      <p:sp>
        <p:nvSpPr>
          <p:cNvPr id="189" name="Google Shape;18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1" type="body"/>
          </p:nvPr>
        </p:nvSpPr>
        <p:spPr>
          <a:xfrm>
            <a:off x="311700" y="1289675"/>
            <a:ext cx="8597700" cy="3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Times New Roman"/>
                <a:ea typeface="Times New Roman"/>
                <a:cs typeface="Times New Roman"/>
                <a:sym typeface="Times New Roman"/>
              </a:rPr>
              <a:t>[1] Fresh apple. </a:t>
            </a:r>
            <a:r>
              <a:rPr lang="en"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https://www.tridge.com/intelligences/apple/production</a:t>
            </a:r>
            <a:r>
              <a:rPr lang="en" sz="1000">
                <a:solidFill>
                  <a:srgbClr val="000000"/>
                </a:solidFill>
                <a:latin typeface="Times New Roman"/>
                <a:ea typeface="Times New Roman"/>
                <a:cs typeface="Times New Roman"/>
                <a:sym typeface="Times New Roman"/>
              </a:rPr>
              <a:t>, 2024. Accessed: March 5, 2024.</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[2] Asif Iqbal Khan, SMK Quadri, Saba Banday, and Junaid Latief Shah. Deep diagnosis: A real-time apple leaf disease detection system based on deep learning. computers and Electronics in Agriculture, 198:107093,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[3] Ayodeji B Oyenihi, Zinash A Belay, Asanda Mditshwa, and Oluwafemi J Caleb. “an apple a day keeps the doctor away”: The potentials of apple bioactive constituents for chronic disease prevention. Journal of food science, 87(6):2291–2309,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[4] Anupam Bonkra, Pramod Kumar Bhatt, Joanna Rosak-Szyrocka, Kamalakanta Muduli, Ladislav Pilaˇr, Amandeep Kaur, Nidhi Chahal, and Arun Kumar Rana. Apple leave disease detection using collaborative ml/dl and artificial intelligence methods: scientometric analysis. International journal of environmental research and public health, 20(4):3222,2023.</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[5] Helong Yu, Xianhe Cheng, Chengcheng Chen, Ali Asghar Heidari, Jiawen Liu, Zhennao Cai, and Huiling Chen. Apple leaf disease recognition method with improved residual network. Multimedia Tools and Applications, 81(6):7759–7782,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[6] Melike Sardogan, Yunus  ̆ Ozen, and Adem Tuncer. Detection of apple  ̈leaf diseases using faster r-cnn. Duzce  ̈ Universitesi Bilim ve Teknoloji  ̈ Dergisi, 8(1):1110–1117, 2020.</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sz="1000">
                <a:solidFill>
                  <a:srgbClr val="000000"/>
                </a:solidFill>
                <a:latin typeface="Times New Roman"/>
                <a:ea typeface="Times New Roman"/>
                <a:cs typeface="Times New Roman"/>
                <a:sym typeface="Times New Roman"/>
              </a:rPr>
              <a:t>[7] Peng Jiang, Yuehan Chen, Bin Liu, Dongjian He, and Chunquan Liang. Real-time detection of apple leaf diseases using deep learning approach based on improved convolutional neural networks. IEEE Access, 7:59069–59080, 2019.</a:t>
            </a:r>
            <a:endParaRPr sz="1000"/>
          </a:p>
        </p:txBody>
      </p:sp>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t>‹#›</a:t>
            </a:fld>
            <a:endParaRPr sz="1500"/>
          </a:p>
        </p:txBody>
      </p:sp>
      <p:sp>
        <p:nvSpPr>
          <p:cNvPr id="196" name="Google Shape;196;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t>‹#›</a:t>
            </a:fld>
            <a:endParaRPr sz="1500"/>
          </a:p>
        </p:txBody>
      </p:sp>
      <p:sp>
        <p:nvSpPr>
          <p:cNvPr id="202" name="Google Shape;202;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03" name="Google Shape;203;p30"/>
          <p:cNvSpPr txBox="1"/>
          <p:nvPr>
            <p:ph idx="1" type="body"/>
          </p:nvPr>
        </p:nvSpPr>
        <p:spPr>
          <a:xfrm>
            <a:off x="311700" y="1289675"/>
            <a:ext cx="8597700" cy="3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Times New Roman"/>
                <a:ea typeface="Times New Roman"/>
                <a:cs typeface="Times New Roman"/>
                <a:sym typeface="Times New Roman"/>
              </a:rPr>
              <a:t>[8] Nahida Bashir, Himanshu Sharma, Devanand Padha, and Arvind Selwal. Exploring data-driven approaches for apple disease prediction systems. In Proceedings of International Conference on Recent Innovations in Computing: ICRIC 2022, Volume 1, pages 117–125. Springer, 2023.</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[9] Vibhor Kumar Vishnoi, Krishan Kumar, Brajesh Kumar, Shashank Mohan, and Arfat Ahmad Khan. Detection of apple plant diseases using leaf images through convolutional neural network. IEEE Access, 11:6594–6609,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[10] Lili Fu, Shijun Li, Yu Sun, Ye Mu, Tianli Hu, and He Gong. Lightweight-convolutional neural network for apple leaf disease identification. Frontiers in Plant Science, 13:831219,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[11] Cevher Ozden. Apple leaf disease detection and classification based  ̈on transfer learning. Turkish Journal of Agriculture and Forestry, 45(6):775–783, 2021.</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[12] Xin Li and Laxmisha Rai. Apple leaf disease identification and classification using resnet models. In 2020 IEEE 3rd International Conference on Electronic Information and Communication Technology (ICEICT), pages 738–742. IEEE, 2020.</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[13] VV Srinidhi, Apoorva Sahay, and K Deeba. Plant pathology disease detection in apple leaves using deep convolutional neural networks: Apple leaves disease detection using efficientnet and densenet. In 2021 5th international conference on computing methodologies and communication (ICCMC), pages 1119–1127. IEEE, 2021.</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[14] Poornima Singh Thakur, Tanuja Sheorey, and Aparajita Ojha. Vgg-icnn: A lightweight cnn model for crop disease identification. Multimedia Tools and Applications, 82(1):497–520, 2023.</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500"/>
              <a:t>‹#›</a:t>
            </a:fld>
            <a:endParaRPr sz="1500"/>
          </a:p>
        </p:txBody>
      </p:sp>
      <p:sp>
        <p:nvSpPr>
          <p:cNvPr id="209" name="Google Shape;209;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10" name="Google Shape;210;p31"/>
          <p:cNvSpPr txBox="1"/>
          <p:nvPr>
            <p:ph idx="1" type="body"/>
          </p:nvPr>
        </p:nvSpPr>
        <p:spPr>
          <a:xfrm>
            <a:off x="311700" y="1289675"/>
            <a:ext cx="8597700" cy="3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Times New Roman"/>
                <a:ea typeface="Times New Roman"/>
                <a:cs typeface="Times New Roman"/>
                <a:sym typeface="Times New Roman"/>
              </a:rPr>
              <a:t>[15] Chongke Bi, Jiamin Wang, Yulin Duan, Baofeng Fu, Jia-Rong Kang, and Yun Shi. Mobilenet based apple leaf diseases identification. Mobile Networks and Applications, pages 1–9,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[16] Asif Iqbal Khan, SMK Quadri, and Saba Banday. Deep learning for apple diseases: classification and identification. International Journal of Computational Intelligence Studies, 10(1):1–12, 2021.</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[17] Appleleaf9. https://github.com/JasonYangCode/AppleLeaf9, 2024. Accessed: May 15, 2024.</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[18] Qing Yang, Shukai Duan, and Lidan Wang. Efficient identification of apple leaf diseases in the wild using convolutional neural networks. Agronomy, 12(11):2784, 2022.</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sz="1000">
                <a:solidFill>
                  <a:srgbClr val="000000"/>
                </a:solidFill>
                <a:latin typeface="Times New Roman"/>
                <a:ea typeface="Times New Roman"/>
                <a:cs typeface="Times New Roman"/>
                <a:sym typeface="Times New Roman"/>
              </a:rPr>
              <a:t>[19] JFJ Feng and XCX Chao. Apple tree leaf disease segmentation dataset. Science Data Bank: Beijing, China, 2022.</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65500" y="394600"/>
            <a:ext cx="4045200" cy="93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Authors</a:t>
            </a:r>
            <a:endParaRPr/>
          </a:p>
        </p:txBody>
      </p:sp>
      <p:sp>
        <p:nvSpPr>
          <p:cNvPr id="70" name="Google Shape;70;p14"/>
          <p:cNvSpPr txBox="1"/>
          <p:nvPr>
            <p:ph idx="2" type="body"/>
          </p:nvPr>
        </p:nvSpPr>
        <p:spPr>
          <a:xfrm>
            <a:off x="4570025" y="1393025"/>
            <a:ext cx="4572000" cy="3388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b="1" sz="2100">
              <a:solidFill>
                <a:srgbClr val="0B5394"/>
              </a:solidFill>
            </a:endParaRPr>
          </a:p>
          <a:p>
            <a:pPr indent="0" lvl="0" marL="0" rtl="0" algn="l">
              <a:spcBef>
                <a:spcPts val="1200"/>
              </a:spcBef>
              <a:spcAft>
                <a:spcPts val="0"/>
              </a:spcAft>
              <a:buNone/>
            </a:pPr>
            <a:r>
              <a:t/>
            </a:r>
            <a:endParaRPr b="1" sz="2100">
              <a:solidFill>
                <a:srgbClr val="0B5394"/>
              </a:solidFill>
            </a:endParaRPr>
          </a:p>
          <a:p>
            <a:pPr indent="0" lvl="0" marL="0" rtl="0" algn="l">
              <a:spcBef>
                <a:spcPts val="1200"/>
              </a:spcBef>
              <a:spcAft>
                <a:spcPts val="0"/>
              </a:spcAft>
              <a:buNone/>
            </a:pPr>
            <a:r>
              <a:t/>
            </a:r>
            <a:endParaRPr b="1" sz="2100">
              <a:solidFill>
                <a:srgbClr val="0B5394"/>
              </a:solidFill>
            </a:endParaRPr>
          </a:p>
          <a:p>
            <a:pPr indent="0" lvl="0" marL="0" rtl="0" algn="l">
              <a:spcBef>
                <a:spcPts val="1200"/>
              </a:spcBef>
              <a:spcAft>
                <a:spcPts val="0"/>
              </a:spcAft>
              <a:buNone/>
            </a:pPr>
            <a:r>
              <a:t/>
            </a:r>
            <a:endParaRPr b="1" sz="2100">
              <a:solidFill>
                <a:srgbClr val="0B5394"/>
              </a:solidFill>
            </a:endParaRPr>
          </a:p>
          <a:p>
            <a:pPr indent="0" lvl="0" marL="0" rtl="0" algn="l">
              <a:spcBef>
                <a:spcPts val="1200"/>
              </a:spcBef>
              <a:spcAft>
                <a:spcPts val="0"/>
              </a:spcAft>
              <a:buNone/>
            </a:pPr>
            <a:r>
              <a:rPr b="1" lang="en" sz="2100">
                <a:solidFill>
                  <a:srgbClr val="0B5394"/>
                </a:solidFill>
              </a:rPr>
              <a:t>  		</a:t>
            </a:r>
            <a:r>
              <a:rPr b="1" lang="en" sz="1500">
                <a:solidFill>
                  <a:srgbClr val="0B5394"/>
                </a:solidFill>
              </a:rPr>
              <a:t>Dhaka 1212, Bangladesh</a:t>
            </a:r>
            <a:endParaRPr b="1" sz="1500">
              <a:solidFill>
                <a:srgbClr val="0B5394"/>
              </a:solidFill>
            </a:endParaRPr>
          </a:p>
          <a:p>
            <a:pPr indent="0" lvl="0" marL="0" rtl="0" algn="l">
              <a:spcBef>
                <a:spcPts val="1200"/>
              </a:spcBef>
              <a:spcAft>
                <a:spcPts val="1200"/>
              </a:spcAft>
              <a:buNone/>
            </a:pPr>
            <a:r>
              <a:t/>
            </a:r>
            <a:endParaRPr>
              <a:solidFill>
                <a:srgbClr val="0B5394"/>
              </a:solidFill>
            </a:endParaRPr>
          </a:p>
        </p:txBody>
      </p:sp>
      <p:sp>
        <p:nvSpPr>
          <p:cNvPr id="71" name="Google Shape;71;p14"/>
          <p:cNvSpPr txBox="1"/>
          <p:nvPr>
            <p:ph idx="1" type="subTitle"/>
          </p:nvPr>
        </p:nvSpPr>
        <p:spPr>
          <a:xfrm>
            <a:off x="265500" y="1755200"/>
            <a:ext cx="4045200" cy="3151800"/>
          </a:xfrm>
          <a:prstGeom prst="rect">
            <a:avLst/>
          </a:prstGeom>
        </p:spPr>
        <p:txBody>
          <a:bodyPr anchorCtr="0" anchor="t" bIns="91425" lIns="91425" spcFirstLastPara="1" rIns="91425" wrap="square" tIns="91425">
            <a:noAutofit/>
          </a:bodyPr>
          <a:lstStyle/>
          <a:p>
            <a:pPr indent="-342106" lvl="0" marL="457200" rtl="0" algn="l">
              <a:lnSpc>
                <a:spcPct val="90000"/>
              </a:lnSpc>
              <a:spcBef>
                <a:spcPts val="0"/>
              </a:spcBef>
              <a:spcAft>
                <a:spcPts val="0"/>
              </a:spcAft>
              <a:buSzPts val="1788"/>
              <a:buChar char="●"/>
            </a:pPr>
            <a:r>
              <a:rPr lang="en" sz="1787"/>
              <a:t>Rizvee Hassan Prito </a:t>
            </a:r>
            <a:endParaRPr sz="1787"/>
          </a:p>
          <a:p>
            <a:pPr indent="-342106" lvl="0" marL="457200" rtl="0" algn="l">
              <a:lnSpc>
                <a:spcPct val="90000"/>
              </a:lnSpc>
              <a:spcBef>
                <a:spcPts val="0"/>
              </a:spcBef>
              <a:spcAft>
                <a:spcPts val="0"/>
              </a:spcAft>
              <a:buSzPts val="1788"/>
              <a:buChar char="●"/>
            </a:pPr>
            <a:r>
              <a:rPr lang="en" sz="1787"/>
              <a:t>Md. Bayzid Hassan </a:t>
            </a:r>
            <a:endParaRPr sz="1787"/>
          </a:p>
          <a:p>
            <a:pPr indent="-342106" lvl="0" marL="457200" rtl="0" algn="l">
              <a:lnSpc>
                <a:spcPct val="90000"/>
              </a:lnSpc>
              <a:spcBef>
                <a:spcPts val="0"/>
              </a:spcBef>
              <a:spcAft>
                <a:spcPts val="0"/>
              </a:spcAft>
              <a:buSzPts val="1788"/>
              <a:buChar char="●"/>
            </a:pPr>
            <a:r>
              <a:rPr lang="en" sz="1787"/>
              <a:t>Zarin Tasnim Nuzhat </a:t>
            </a:r>
            <a:endParaRPr sz="1787"/>
          </a:p>
          <a:p>
            <a:pPr indent="-342106" lvl="0" marL="457200" rtl="0" algn="l">
              <a:lnSpc>
                <a:spcPct val="90000"/>
              </a:lnSpc>
              <a:spcBef>
                <a:spcPts val="0"/>
              </a:spcBef>
              <a:spcAft>
                <a:spcPts val="0"/>
              </a:spcAft>
              <a:buSzPts val="1788"/>
              <a:buChar char="●"/>
            </a:pPr>
            <a:r>
              <a:rPr lang="en" sz="1787"/>
              <a:t>Ratul Saha </a:t>
            </a:r>
            <a:endParaRPr sz="1787"/>
          </a:p>
          <a:p>
            <a:pPr indent="-342106" lvl="0" marL="457200" rtl="0" algn="l">
              <a:lnSpc>
                <a:spcPct val="90000"/>
              </a:lnSpc>
              <a:spcBef>
                <a:spcPts val="0"/>
              </a:spcBef>
              <a:spcAft>
                <a:spcPts val="0"/>
              </a:spcAft>
              <a:buSzPts val="1788"/>
              <a:buChar char="●"/>
            </a:pPr>
            <a:r>
              <a:rPr lang="en" sz="1787"/>
              <a:t>Umme Fatema Tuz Sadia</a:t>
            </a:r>
            <a:endParaRPr sz="1787"/>
          </a:p>
          <a:p>
            <a:pPr indent="-342106" lvl="0" marL="457200" rtl="0" algn="l">
              <a:lnSpc>
                <a:spcPct val="90000"/>
              </a:lnSpc>
              <a:spcBef>
                <a:spcPts val="0"/>
              </a:spcBef>
              <a:spcAft>
                <a:spcPts val="0"/>
              </a:spcAft>
              <a:buSzPts val="1788"/>
              <a:buChar char="●"/>
            </a:pPr>
            <a:r>
              <a:rPr lang="en" sz="1787"/>
              <a:t>Sabbir Ahmed Sounok</a:t>
            </a:r>
            <a:endParaRPr sz="1787"/>
          </a:p>
          <a:p>
            <a:pPr indent="-342106" lvl="0" marL="457200" rtl="0" algn="l">
              <a:lnSpc>
                <a:spcPct val="90000"/>
              </a:lnSpc>
              <a:spcBef>
                <a:spcPts val="0"/>
              </a:spcBef>
              <a:spcAft>
                <a:spcPts val="0"/>
              </a:spcAft>
              <a:buSzPts val="1788"/>
              <a:buChar char="●"/>
            </a:pPr>
            <a:r>
              <a:rPr lang="en" sz="1787"/>
              <a:t>Sajid Faysal Fahim</a:t>
            </a:r>
            <a:endParaRPr sz="1787"/>
          </a:p>
          <a:p>
            <a:pPr indent="-342106" lvl="0" marL="457200" rtl="0" algn="l">
              <a:lnSpc>
                <a:spcPct val="90000"/>
              </a:lnSpc>
              <a:spcBef>
                <a:spcPts val="0"/>
              </a:spcBef>
              <a:spcAft>
                <a:spcPts val="0"/>
              </a:spcAft>
              <a:buSzPts val="1788"/>
              <a:buChar char="●"/>
            </a:pPr>
            <a:r>
              <a:rPr lang="en" sz="1787"/>
              <a:t>Aisha Siddika Mim</a:t>
            </a:r>
            <a:endParaRPr sz="1787"/>
          </a:p>
          <a:p>
            <a:pPr indent="-342106" lvl="0" marL="457200" rtl="0" algn="l">
              <a:lnSpc>
                <a:spcPct val="90000"/>
              </a:lnSpc>
              <a:spcBef>
                <a:spcPts val="0"/>
              </a:spcBef>
              <a:spcAft>
                <a:spcPts val="0"/>
              </a:spcAft>
              <a:buSzPts val="1788"/>
              <a:buChar char="●"/>
            </a:pPr>
            <a:r>
              <a:rPr lang="en" sz="1787"/>
              <a:t>Shams E Siam</a:t>
            </a:r>
            <a:endParaRPr sz="1787"/>
          </a:p>
          <a:p>
            <a:pPr indent="-342106" lvl="0" marL="457200" rtl="0" algn="l">
              <a:lnSpc>
                <a:spcPct val="90000"/>
              </a:lnSpc>
              <a:spcBef>
                <a:spcPts val="0"/>
              </a:spcBef>
              <a:spcAft>
                <a:spcPts val="0"/>
              </a:spcAft>
              <a:buSzPts val="1788"/>
              <a:buChar char="●"/>
            </a:pPr>
            <a:r>
              <a:rPr lang="en" sz="1787"/>
              <a:t>Syed Musayedul Hussain</a:t>
            </a:r>
            <a:endParaRPr sz="1787"/>
          </a:p>
          <a:p>
            <a:pPr indent="0" lvl="0" marL="0" rtl="0" algn="l">
              <a:lnSpc>
                <a:spcPct val="90000"/>
              </a:lnSpc>
              <a:spcBef>
                <a:spcPts val="0"/>
              </a:spcBef>
              <a:spcAft>
                <a:spcPts val="0"/>
              </a:spcAft>
              <a:buSzPts val="688"/>
              <a:buNone/>
            </a:pPr>
            <a:r>
              <a:t/>
            </a:r>
            <a:endParaRPr sz="1787"/>
          </a:p>
        </p:txBody>
      </p:sp>
      <p:sp>
        <p:nvSpPr>
          <p:cNvPr id="72" name="Google Shape;72;p14"/>
          <p:cNvSpPr txBox="1"/>
          <p:nvPr/>
        </p:nvSpPr>
        <p:spPr>
          <a:xfrm>
            <a:off x="5356013" y="550675"/>
            <a:ext cx="3000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45818E"/>
                </a:solidFill>
                <a:latin typeface="Oswald"/>
                <a:ea typeface="Oswald"/>
                <a:cs typeface="Oswald"/>
                <a:sym typeface="Oswald"/>
              </a:rPr>
              <a:t>Affiliation</a:t>
            </a:r>
            <a:endParaRPr sz="4500">
              <a:solidFill>
                <a:srgbClr val="45818E"/>
              </a:solidFill>
              <a:latin typeface="Oswald"/>
              <a:ea typeface="Oswald"/>
              <a:cs typeface="Oswald"/>
              <a:sym typeface="Oswald"/>
            </a:endParaRPr>
          </a:p>
        </p:txBody>
      </p:sp>
      <p:pic>
        <p:nvPicPr>
          <p:cNvPr id="73" name="Google Shape;73;p14"/>
          <p:cNvPicPr preferRelativeResize="0"/>
          <p:nvPr/>
        </p:nvPicPr>
        <p:blipFill>
          <a:blip r:embed="rId3">
            <a:alphaModFix/>
          </a:blip>
          <a:stretch>
            <a:fillRect/>
          </a:stretch>
        </p:blipFill>
        <p:spPr>
          <a:xfrm>
            <a:off x="4639400" y="2230125"/>
            <a:ext cx="4502625" cy="1139650"/>
          </a:xfrm>
          <a:prstGeom prst="rect">
            <a:avLst/>
          </a:prstGeom>
          <a:noFill/>
          <a:ln>
            <a:noFill/>
          </a:ln>
        </p:spPr>
      </p:pic>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Thank You</a:t>
            </a:r>
            <a:endParaRPr sz="6000"/>
          </a:p>
          <a:p>
            <a:pPr indent="0" lvl="0" marL="0" rtl="0" algn="ctr">
              <a:spcBef>
                <a:spcPts val="0"/>
              </a:spcBef>
              <a:spcAft>
                <a:spcPts val="0"/>
              </a:spcAft>
              <a:buNone/>
            </a:pPr>
            <a:r>
              <a:rPr lang="en" sz="2300"/>
              <a:t>Any Questions?</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0" name="Google Shape;80;p15"/>
          <p:cNvSpPr txBox="1"/>
          <p:nvPr>
            <p:ph idx="1" type="body"/>
          </p:nvPr>
        </p:nvSpPr>
        <p:spPr>
          <a:xfrm>
            <a:off x="311750" y="1352700"/>
            <a:ext cx="8520600" cy="3655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Times"/>
              <a:buChar char="●"/>
            </a:pPr>
            <a:r>
              <a:rPr lang="en">
                <a:latin typeface="Times"/>
                <a:ea typeface="Times"/>
                <a:cs typeface="Times"/>
                <a:sym typeface="Times"/>
              </a:rPr>
              <a:t>Apple is one of the most consumed fruits in the world.</a:t>
            </a:r>
            <a:endParaRPr>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342900" lvl="0" marL="457200" rtl="0" algn="l">
              <a:spcBef>
                <a:spcPts val="1200"/>
              </a:spcBef>
              <a:spcAft>
                <a:spcPts val="0"/>
              </a:spcAft>
              <a:buSzPts val="1800"/>
              <a:buFont typeface="Times"/>
              <a:buChar char="●"/>
            </a:pPr>
            <a:r>
              <a:rPr lang="en">
                <a:latin typeface="Times"/>
                <a:ea typeface="Times"/>
                <a:cs typeface="Times"/>
                <a:sym typeface="Times"/>
              </a:rPr>
              <a:t>Apple production can be severely affected by deadly apple tree leaf diseases.</a:t>
            </a:r>
            <a:endParaRPr>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342900" lvl="0" marL="457200" rtl="0" algn="l">
              <a:spcBef>
                <a:spcPts val="1200"/>
              </a:spcBef>
              <a:spcAft>
                <a:spcPts val="0"/>
              </a:spcAft>
              <a:buSzPts val="1800"/>
              <a:buFont typeface="Times"/>
              <a:buChar char="●"/>
            </a:pPr>
            <a:r>
              <a:rPr lang="en">
                <a:latin typeface="Times"/>
                <a:ea typeface="Times"/>
                <a:cs typeface="Times"/>
                <a:sym typeface="Times"/>
              </a:rPr>
              <a:t>With the help of AI technologies, anyone can now quickly and accurately identify these diseases.</a:t>
            </a:r>
            <a:endParaRPr>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342900" lvl="0" marL="457200" rtl="0" algn="l">
              <a:spcBef>
                <a:spcPts val="1200"/>
              </a:spcBef>
              <a:spcAft>
                <a:spcPts val="0"/>
              </a:spcAft>
              <a:buSzPts val="1800"/>
              <a:buFont typeface="Times"/>
              <a:buChar char="●"/>
            </a:pPr>
            <a:r>
              <a:rPr lang="en">
                <a:latin typeface="Times"/>
                <a:ea typeface="Times"/>
                <a:cs typeface="Times"/>
                <a:sym typeface="Times"/>
              </a:rPr>
              <a:t>The researchers have employed several ML algorithms to detect and categorize crop diseases from images.</a:t>
            </a:r>
            <a:endParaRPr>
              <a:latin typeface="Times"/>
              <a:ea typeface="Times"/>
              <a:cs typeface="Times"/>
              <a:sym typeface="Times"/>
            </a:endParaRPr>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3</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7" name="Google Shape;87;p16"/>
          <p:cNvSpPr txBox="1"/>
          <p:nvPr>
            <p:ph idx="1" type="body"/>
          </p:nvPr>
        </p:nvSpPr>
        <p:spPr>
          <a:xfrm>
            <a:off x="311750" y="1352700"/>
            <a:ext cx="8520600" cy="3655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 downside of implementing these conventional ML models is that they require manual feature extraction.</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350">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Fortunately, the rise of deep learning models has overcome the limitations of traditional ML models.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382">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Convolutional Neural Network (CNN) is a category of deep learning models that can recognize and classify any kind of object from images.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394">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This study is about developing a novel lightweight CNN model for </a:t>
            </a:r>
            <a:r>
              <a:rPr lang="en">
                <a:latin typeface="Times New Roman"/>
                <a:ea typeface="Times New Roman"/>
                <a:cs typeface="Times New Roman"/>
                <a:sym typeface="Times New Roman"/>
              </a:rPr>
              <a:t>detecting</a:t>
            </a:r>
            <a:r>
              <a:rPr lang="en">
                <a:latin typeface="Times New Roman"/>
                <a:ea typeface="Times New Roman"/>
                <a:cs typeface="Times New Roman"/>
                <a:sym typeface="Times New Roman"/>
              </a:rPr>
              <a:t> apple tree leaf disease from images. </a:t>
            </a:r>
            <a:endParaRPr>
              <a:latin typeface="Times New Roman"/>
              <a:ea typeface="Times New Roman"/>
              <a:cs typeface="Times New Roman"/>
              <a:sym typeface="Times New Roman"/>
            </a:endParaRPr>
          </a:p>
        </p:txBody>
      </p:sp>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latin typeface="Times New Roman"/>
                <a:ea typeface="Times New Roman"/>
                <a:cs typeface="Times New Roman"/>
                <a:sym typeface="Times New Roman"/>
              </a:rPr>
              <a:t>‹#›</a:t>
            </a:fld>
            <a:endParaRPr sz="17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Related Works</a:t>
            </a:r>
            <a:endParaRPr/>
          </a:p>
        </p:txBody>
      </p:sp>
      <p:graphicFrame>
        <p:nvGraphicFramePr>
          <p:cNvPr id="94" name="Google Shape;94;p17"/>
          <p:cNvGraphicFramePr/>
          <p:nvPr/>
        </p:nvGraphicFramePr>
        <p:xfrm>
          <a:off x="685875" y="1486150"/>
          <a:ext cx="3000000" cy="3000000"/>
        </p:xfrm>
        <a:graphic>
          <a:graphicData uri="http://schemas.openxmlformats.org/drawingml/2006/table">
            <a:tbl>
              <a:tblPr>
                <a:noFill/>
                <a:tableStyleId>{E96E9722-F748-47EE-99D8-20F4EBC2C109}</a:tableStyleId>
              </a:tblPr>
              <a:tblGrid>
                <a:gridCol w="1554450"/>
                <a:gridCol w="1554450"/>
                <a:gridCol w="1684375"/>
                <a:gridCol w="1424525"/>
                <a:gridCol w="1554450"/>
              </a:tblGrid>
              <a:tr h="5175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Ref </a:t>
                      </a: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Number of Categories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Model</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Model Size</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Accuracy</a:t>
                      </a:r>
                      <a:endParaRPr b="1">
                        <a:latin typeface="Times New Roman"/>
                        <a:ea typeface="Times New Roman"/>
                        <a:cs typeface="Times New Roman"/>
                        <a:sym typeface="Times New Roman"/>
                      </a:endParaRPr>
                    </a:p>
                  </a:txBody>
                  <a:tcPr marT="91425" marB="91425" marR="91425" marL="91425"/>
                </a:tc>
              </a:tr>
              <a:tr h="7589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Lightweight Three-Conv </a:t>
                      </a:r>
                      <a:r>
                        <a:rPr lang="en">
                          <a:latin typeface="Times New Roman"/>
                          <a:ea typeface="Times New Roman"/>
                          <a:cs typeface="Times New Roman"/>
                          <a:sym typeface="Times New Roman"/>
                        </a:rPr>
                        <a:t>Layered</a:t>
                      </a:r>
                      <a:r>
                        <a:rPr lang="en">
                          <a:latin typeface="Times New Roman"/>
                          <a:ea typeface="Times New Roman"/>
                          <a:cs typeface="Times New Roman"/>
                          <a:sym typeface="Times New Roman"/>
                        </a:rPr>
                        <a:t> Deep CNN</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11 MB</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98%</a:t>
                      </a:r>
                      <a:endParaRPr>
                        <a:latin typeface="Times New Roman"/>
                        <a:ea typeface="Times New Roman"/>
                        <a:cs typeface="Times New Roman"/>
                        <a:sym typeface="Times New Roman"/>
                      </a:endParaRPr>
                    </a:p>
                  </a:txBody>
                  <a:tcPr marT="91425" marB="91425" marR="91425" marL="91425"/>
                </a:tc>
              </a:tr>
              <a:tr h="4330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Lightweight AlexNet-based CNN</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5.87 MB</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97.36%</a:t>
                      </a:r>
                      <a:endParaRPr>
                        <a:latin typeface="Times New Roman"/>
                        <a:ea typeface="Times New Roman"/>
                        <a:cs typeface="Times New Roman"/>
                        <a:sym typeface="Times New Roman"/>
                      </a:endParaRPr>
                    </a:p>
                  </a:txBody>
                  <a:tcPr marT="91425" marB="91425" marR="91425" marL="91425"/>
                </a:tc>
              </a:tr>
              <a:tr h="1000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[11]</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MobileNetV2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14 MB</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91%</a:t>
                      </a:r>
                      <a:endParaRPr>
                        <a:latin typeface="Times New Roman"/>
                        <a:ea typeface="Times New Roman"/>
                        <a:cs typeface="Times New Roman"/>
                        <a:sym typeface="Times New Roman"/>
                      </a:endParaRPr>
                    </a:p>
                  </a:txBody>
                  <a:tcPr marT="91425" marB="91425" marR="91425" marL="91425"/>
                </a:tc>
              </a:tr>
              <a:tr h="5175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Lightweight VGG-ICNN</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23.2 MB</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94.24%</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pic>
        <p:nvPicPr>
          <p:cNvPr id="101" name="Google Shape;101;p18"/>
          <p:cNvPicPr preferRelativeResize="0"/>
          <p:nvPr/>
        </p:nvPicPr>
        <p:blipFill>
          <a:blip r:embed="rId3">
            <a:alphaModFix/>
          </a:blip>
          <a:stretch>
            <a:fillRect/>
          </a:stretch>
        </p:blipFill>
        <p:spPr>
          <a:xfrm>
            <a:off x="1109825" y="1553650"/>
            <a:ext cx="6693827" cy="2363949"/>
          </a:xfrm>
          <a:prstGeom prst="rect">
            <a:avLst/>
          </a:prstGeom>
          <a:noFill/>
          <a:ln>
            <a:noFill/>
          </a:ln>
        </p:spPr>
      </p:pic>
      <p:sp>
        <p:nvSpPr>
          <p:cNvPr id="102" name="Google Shape;102;p18"/>
          <p:cNvSpPr txBox="1"/>
          <p:nvPr/>
        </p:nvSpPr>
        <p:spPr>
          <a:xfrm>
            <a:off x="2630625" y="4365250"/>
            <a:ext cx="587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 1:</a:t>
            </a:r>
            <a:r>
              <a:rPr b="1" lang="en" sz="1800">
                <a:solidFill>
                  <a:schemeClr val="dk2"/>
                </a:solidFill>
                <a:latin typeface="Times New Roman"/>
                <a:ea typeface="Times New Roman"/>
                <a:cs typeface="Times New Roman"/>
                <a:sym typeface="Times New Roman"/>
              </a:rPr>
              <a:t> Procedure flowchart of this study</a:t>
            </a:r>
            <a:endParaRPr b="1" sz="1800">
              <a:solidFill>
                <a:schemeClr val="dk2"/>
              </a:solidFill>
              <a:latin typeface="Times New Roman"/>
              <a:ea typeface="Times New Roman"/>
              <a:cs typeface="Times New Roman"/>
              <a:sym typeface="Times New Roman"/>
            </a:endParaRPr>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1" type="body"/>
          </p:nvPr>
        </p:nvSpPr>
        <p:spPr>
          <a:xfrm>
            <a:off x="311700" y="1335076"/>
            <a:ext cx="8736300" cy="357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Selecting Datasets:</a:t>
            </a:r>
            <a:endParaRPr b="1">
              <a:latin typeface="Times New Roman"/>
              <a:ea typeface="Times New Roman"/>
              <a:cs typeface="Times New Roman"/>
              <a:sym typeface="Times New Roman"/>
            </a:endParaRPr>
          </a:p>
          <a:p>
            <a:pPr indent="0" lvl="0" marL="0" rtl="0" algn="l">
              <a:spcBef>
                <a:spcPts val="1200"/>
              </a:spcBef>
              <a:spcAft>
                <a:spcPts val="0"/>
              </a:spcAft>
              <a:buNone/>
            </a:pPr>
            <a:r>
              <a:t/>
            </a:r>
            <a:endParaRPr b="1" sz="1000">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
        <p:nvSpPr>
          <p:cNvPr id="109" name="Google Shape;10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10" name="Google Shape;110;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pic>
        <p:nvPicPr>
          <p:cNvPr id="111" name="Google Shape;111;p19"/>
          <p:cNvPicPr preferRelativeResize="0"/>
          <p:nvPr/>
        </p:nvPicPr>
        <p:blipFill>
          <a:blip r:embed="rId3">
            <a:alphaModFix/>
          </a:blip>
          <a:stretch>
            <a:fillRect/>
          </a:stretch>
        </p:blipFill>
        <p:spPr>
          <a:xfrm>
            <a:off x="138813" y="1664288"/>
            <a:ext cx="4752975" cy="3324225"/>
          </a:xfrm>
          <a:prstGeom prst="rect">
            <a:avLst/>
          </a:prstGeom>
          <a:noFill/>
          <a:ln>
            <a:noFill/>
          </a:ln>
        </p:spPr>
      </p:pic>
      <p:pic>
        <p:nvPicPr>
          <p:cNvPr id="112" name="Google Shape;112;p19"/>
          <p:cNvPicPr preferRelativeResize="0"/>
          <p:nvPr/>
        </p:nvPicPr>
        <p:blipFill>
          <a:blip r:embed="rId4">
            <a:alphaModFix/>
          </a:blip>
          <a:stretch>
            <a:fillRect/>
          </a:stretch>
        </p:blipFill>
        <p:spPr>
          <a:xfrm>
            <a:off x="5009400" y="1727325"/>
            <a:ext cx="4038600" cy="231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18" name="Google Shape;118;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pic>
        <p:nvPicPr>
          <p:cNvPr id="119" name="Google Shape;119;p20"/>
          <p:cNvPicPr preferRelativeResize="0"/>
          <p:nvPr/>
        </p:nvPicPr>
        <p:blipFill>
          <a:blip r:embed="rId3">
            <a:alphaModFix/>
          </a:blip>
          <a:stretch>
            <a:fillRect/>
          </a:stretch>
        </p:blipFill>
        <p:spPr>
          <a:xfrm>
            <a:off x="493208" y="2265325"/>
            <a:ext cx="3527281" cy="1374399"/>
          </a:xfrm>
          <a:prstGeom prst="rect">
            <a:avLst/>
          </a:prstGeom>
          <a:noFill/>
          <a:ln>
            <a:noFill/>
          </a:ln>
        </p:spPr>
      </p:pic>
      <p:pic>
        <p:nvPicPr>
          <p:cNvPr id="120" name="Google Shape;120;p20"/>
          <p:cNvPicPr preferRelativeResize="0"/>
          <p:nvPr/>
        </p:nvPicPr>
        <p:blipFill>
          <a:blip r:embed="rId4">
            <a:alphaModFix/>
          </a:blip>
          <a:stretch>
            <a:fillRect/>
          </a:stretch>
        </p:blipFill>
        <p:spPr>
          <a:xfrm>
            <a:off x="4149463" y="2257862"/>
            <a:ext cx="4789524" cy="1253500"/>
          </a:xfrm>
          <a:prstGeom prst="rect">
            <a:avLst/>
          </a:prstGeom>
          <a:noFill/>
          <a:ln>
            <a:noFill/>
          </a:ln>
        </p:spPr>
      </p:pic>
      <p:sp>
        <p:nvSpPr>
          <p:cNvPr id="121" name="Google Shape;121;p20"/>
          <p:cNvSpPr txBox="1"/>
          <p:nvPr/>
        </p:nvSpPr>
        <p:spPr>
          <a:xfrm>
            <a:off x="311700" y="1491375"/>
            <a:ext cx="72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Sample Images of both datasets:</a:t>
            </a:r>
            <a:endParaRPr sz="1800">
              <a:solidFill>
                <a:schemeClr val="dk2"/>
              </a:solidFill>
              <a:latin typeface="Times New Roman"/>
              <a:ea typeface="Times New Roman"/>
              <a:cs typeface="Times New Roman"/>
              <a:sym typeface="Times New Roman"/>
            </a:endParaRPr>
          </a:p>
        </p:txBody>
      </p:sp>
      <p:sp>
        <p:nvSpPr>
          <p:cNvPr id="122" name="Google Shape;122;p20"/>
          <p:cNvSpPr txBox="1"/>
          <p:nvPr/>
        </p:nvSpPr>
        <p:spPr>
          <a:xfrm>
            <a:off x="428950" y="3785750"/>
            <a:ext cx="404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 2: </a:t>
            </a:r>
            <a:r>
              <a:rPr b="1" lang="en" sz="1800">
                <a:solidFill>
                  <a:schemeClr val="dk2"/>
                </a:solidFill>
                <a:latin typeface="Times New Roman"/>
                <a:ea typeface="Times New Roman"/>
                <a:cs typeface="Times New Roman"/>
                <a:sym typeface="Times New Roman"/>
              </a:rPr>
              <a:t>Sample Images of AppleLeaf9 Dataset</a:t>
            </a:r>
            <a:endParaRPr b="1" sz="1800">
              <a:solidFill>
                <a:schemeClr val="dk2"/>
              </a:solidFill>
              <a:latin typeface="Times New Roman"/>
              <a:ea typeface="Times New Roman"/>
              <a:cs typeface="Times New Roman"/>
              <a:sym typeface="Times New Roman"/>
            </a:endParaRPr>
          </a:p>
        </p:txBody>
      </p:sp>
      <p:sp>
        <p:nvSpPr>
          <p:cNvPr id="123" name="Google Shape;123;p20"/>
          <p:cNvSpPr txBox="1"/>
          <p:nvPr/>
        </p:nvSpPr>
        <p:spPr>
          <a:xfrm>
            <a:off x="4653300" y="3816150"/>
            <a:ext cx="365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Fig 3: </a:t>
            </a:r>
            <a:r>
              <a:rPr b="1" lang="en" sz="1800">
                <a:solidFill>
                  <a:schemeClr val="dk2"/>
                </a:solidFill>
                <a:latin typeface="Times New Roman"/>
                <a:ea typeface="Times New Roman"/>
                <a:cs typeface="Times New Roman"/>
                <a:sym typeface="Times New Roman"/>
              </a:rPr>
              <a:t>Sample Images of ATLDSD Dataset</a:t>
            </a:r>
            <a:endParaRPr b="1" sz="18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1" type="body"/>
          </p:nvPr>
        </p:nvSpPr>
        <p:spPr>
          <a:xfrm>
            <a:off x="311700" y="1327499"/>
            <a:ext cx="8520600" cy="29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Preprocessing and Augmentation:</a:t>
            </a:r>
            <a:endParaRPr b="1">
              <a:latin typeface="Times New Roman"/>
              <a:ea typeface="Times New Roman"/>
              <a:cs typeface="Times New Roman"/>
              <a:sym typeface="Times New Roman"/>
            </a:endParaRPr>
          </a:p>
          <a:p>
            <a:pPr indent="-336550" lvl="0" marL="457200" rtl="0" algn="l">
              <a:spcBef>
                <a:spcPts val="1200"/>
              </a:spcBef>
              <a:spcAft>
                <a:spcPts val="0"/>
              </a:spcAft>
              <a:buSzPts val="1700"/>
              <a:buFont typeface="Times New Roman"/>
              <a:buChar char="●"/>
            </a:pPr>
            <a:r>
              <a:rPr lang="en" sz="1700">
                <a:latin typeface="Times New Roman"/>
                <a:ea typeface="Times New Roman"/>
                <a:cs typeface="Times New Roman"/>
                <a:sym typeface="Times New Roman"/>
              </a:rPr>
              <a:t>Splitting up dataset for 80:10:10 ratios</a:t>
            </a:r>
            <a:r>
              <a:rPr lang="en" sz="1700">
                <a:latin typeface="Times New Roman"/>
                <a:ea typeface="Times New Roman"/>
                <a:cs typeface="Times New Roman"/>
                <a:sym typeface="Times New Roman"/>
              </a:rPr>
              <a:t> for training, validation, and testing respectively</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Images are resized into 224x224 </a:t>
            </a:r>
            <a:r>
              <a:rPr lang="en" sz="1700">
                <a:latin typeface="Times New Roman"/>
                <a:ea typeface="Times New Roman"/>
                <a:cs typeface="Times New Roman"/>
                <a:sym typeface="Times New Roman"/>
              </a:rPr>
              <a:t>resolution.</a:t>
            </a:r>
            <a:r>
              <a:rPr lang="en"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Following augmentation methods are performed on the training part of the datasets:</a:t>
            </a:r>
            <a:endParaRPr sz="1700">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b="1">
              <a:latin typeface="Times New Roman"/>
              <a:ea typeface="Times New Roman"/>
              <a:cs typeface="Times New Roman"/>
              <a:sym typeface="Times New Roman"/>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700"/>
              <a:t>‹#›</a:t>
            </a:fld>
            <a:endParaRPr sz="1700"/>
          </a:p>
        </p:txBody>
      </p:sp>
      <p:sp>
        <p:nvSpPr>
          <p:cNvPr id="130" name="Google Shape;130;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 &amp; Method</a:t>
            </a:r>
            <a:endParaRPr/>
          </a:p>
        </p:txBody>
      </p:sp>
      <p:graphicFrame>
        <p:nvGraphicFramePr>
          <p:cNvPr id="131" name="Google Shape;131;p21"/>
          <p:cNvGraphicFramePr/>
          <p:nvPr/>
        </p:nvGraphicFramePr>
        <p:xfrm>
          <a:off x="763375" y="2962975"/>
          <a:ext cx="3000000" cy="3000000"/>
        </p:xfrm>
        <a:graphic>
          <a:graphicData uri="http://schemas.openxmlformats.org/drawingml/2006/table">
            <a:tbl>
              <a:tblPr>
                <a:noFill/>
                <a:tableStyleId>{E96E9722-F748-47EE-99D8-20F4EBC2C109}</a:tableStyleId>
              </a:tblPr>
              <a:tblGrid>
                <a:gridCol w="3575375"/>
                <a:gridCol w="3575375"/>
              </a:tblGrid>
              <a:tr h="330525">
                <a:tc>
                  <a:txBody>
                    <a:bodyPr/>
                    <a:lstStyle/>
                    <a:p>
                      <a:pPr indent="0" lvl="0" marL="0" rtl="0" algn="ctr">
                        <a:spcBef>
                          <a:spcPts val="0"/>
                        </a:spcBef>
                        <a:spcAft>
                          <a:spcPts val="0"/>
                        </a:spcAft>
                        <a:buNone/>
                      </a:pPr>
                      <a:r>
                        <a:rPr b="1" lang="en" sz="1300"/>
                        <a:t>Augmentation </a:t>
                      </a:r>
                      <a:r>
                        <a:rPr b="1" lang="en" sz="1300"/>
                        <a:t>Methods</a:t>
                      </a:r>
                      <a:endParaRPr b="1" sz="1300"/>
                    </a:p>
                  </a:txBody>
                  <a:tcPr marT="91425" marB="91425" marR="91425" marL="91425"/>
                </a:tc>
                <a:tc>
                  <a:txBody>
                    <a:bodyPr/>
                    <a:lstStyle/>
                    <a:p>
                      <a:pPr indent="0" lvl="0" marL="0" rtl="0" algn="ctr">
                        <a:spcBef>
                          <a:spcPts val="0"/>
                        </a:spcBef>
                        <a:spcAft>
                          <a:spcPts val="0"/>
                        </a:spcAft>
                        <a:buNone/>
                      </a:pPr>
                      <a:r>
                        <a:rPr b="1" lang="en" sz="1300"/>
                        <a:t>Values</a:t>
                      </a:r>
                      <a:endParaRPr b="1" sz="1300"/>
                    </a:p>
                  </a:txBody>
                  <a:tcPr marT="91425" marB="91425" marR="91425" marL="91425"/>
                </a:tc>
              </a:tr>
              <a:tr h="330525">
                <a:tc>
                  <a:txBody>
                    <a:bodyPr/>
                    <a:lstStyle/>
                    <a:p>
                      <a:pPr indent="0" lvl="0" marL="0" rtl="0" algn="ctr">
                        <a:spcBef>
                          <a:spcPts val="0"/>
                        </a:spcBef>
                        <a:spcAft>
                          <a:spcPts val="0"/>
                        </a:spcAft>
                        <a:buNone/>
                      </a:pPr>
                      <a:r>
                        <a:rPr lang="en" sz="1300"/>
                        <a:t>Flipping</a:t>
                      </a:r>
                      <a:endParaRPr sz="1300"/>
                    </a:p>
                  </a:txBody>
                  <a:tcPr marT="91425" marB="91425" marR="91425" marL="91425"/>
                </a:tc>
                <a:tc>
                  <a:txBody>
                    <a:bodyPr/>
                    <a:lstStyle/>
                    <a:p>
                      <a:pPr indent="0" lvl="0" marL="0" rtl="0" algn="ctr">
                        <a:spcBef>
                          <a:spcPts val="0"/>
                        </a:spcBef>
                        <a:spcAft>
                          <a:spcPts val="0"/>
                        </a:spcAft>
                        <a:buNone/>
                      </a:pPr>
                      <a:r>
                        <a:rPr lang="en" sz="1300"/>
                        <a:t>Horizontal, Vertical</a:t>
                      </a:r>
                      <a:endParaRPr sz="1300"/>
                    </a:p>
                  </a:txBody>
                  <a:tcPr marT="91425" marB="91425" marR="91425" marL="91425"/>
                </a:tc>
              </a:tr>
              <a:tr h="330525">
                <a:tc>
                  <a:txBody>
                    <a:bodyPr/>
                    <a:lstStyle/>
                    <a:p>
                      <a:pPr indent="0" lvl="0" marL="0" rtl="0" algn="ctr">
                        <a:spcBef>
                          <a:spcPts val="0"/>
                        </a:spcBef>
                        <a:spcAft>
                          <a:spcPts val="0"/>
                        </a:spcAft>
                        <a:buNone/>
                      </a:pPr>
                      <a:r>
                        <a:rPr lang="en" sz="1300"/>
                        <a:t>90° Rotation</a:t>
                      </a:r>
                      <a:endParaRPr sz="1300"/>
                    </a:p>
                  </a:txBody>
                  <a:tcPr marT="91425" marB="91425" marR="91425" marL="91425"/>
                </a:tc>
                <a:tc>
                  <a:txBody>
                    <a:bodyPr/>
                    <a:lstStyle/>
                    <a:p>
                      <a:pPr indent="0" lvl="0" marL="0" rtl="0" algn="ctr">
                        <a:spcBef>
                          <a:spcPts val="0"/>
                        </a:spcBef>
                        <a:spcAft>
                          <a:spcPts val="0"/>
                        </a:spcAft>
                        <a:buNone/>
                      </a:pPr>
                      <a:r>
                        <a:rPr lang="en" sz="1300"/>
                        <a:t>Clockwise, counter-closckwise</a:t>
                      </a:r>
                      <a:endParaRPr sz="1300"/>
                    </a:p>
                  </a:txBody>
                  <a:tcPr marT="91425" marB="91425" marR="91425" marL="91425"/>
                </a:tc>
              </a:tr>
              <a:tr h="330525">
                <a:tc>
                  <a:txBody>
                    <a:bodyPr/>
                    <a:lstStyle/>
                    <a:p>
                      <a:pPr indent="0" lvl="0" marL="0" rtl="0" algn="ctr">
                        <a:spcBef>
                          <a:spcPts val="0"/>
                        </a:spcBef>
                        <a:spcAft>
                          <a:spcPts val="0"/>
                        </a:spcAft>
                        <a:buNone/>
                      </a:pPr>
                      <a:r>
                        <a:rPr lang="en" sz="1300"/>
                        <a:t>15° Rotation</a:t>
                      </a:r>
                      <a:endParaRPr sz="1300"/>
                    </a:p>
                  </a:txBody>
                  <a:tcPr marT="91425" marB="91425" marR="91425" marL="91425"/>
                </a:tc>
                <a:tc>
                  <a:txBody>
                    <a:bodyPr/>
                    <a:lstStyle/>
                    <a:p>
                      <a:pPr indent="0" lvl="0" marL="0" rtl="0" algn="ctr">
                        <a:spcBef>
                          <a:spcPts val="0"/>
                        </a:spcBef>
                        <a:spcAft>
                          <a:spcPts val="0"/>
                        </a:spcAft>
                        <a:buNone/>
                      </a:pPr>
                      <a:r>
                        <a:rPr lang="en" sz="1300"/>
                        <a:t>+15° &amp; -15°</a:t>
                      </a:r>
                      <a:endParaRPr sz="1300"/>
                    </a:p>
                  </a:txBody>
                  <a:tcPr marT="91425" marB="91425" marR="91425" marL="91425"/>
                </a:tc>
              </a:tr>
              <a:tr h="330525">
                <a:tc>
                  <a:txBody>
                    <a:bodyPr/>
                    <a:lstStyle/>
                    <a:p>
                      <a:pPr indent="0" lvl="0" marL="0" rtl="0" algn="ctr">
                        <a:spcBef>
                          <a:spcPts val="0"/>
                        </a:spcBef>
                        <a:spcAft>
                          <a:spcPts val="0"/>
                        </a:spcAft>
                        <a:buNone/>
                      </a:pPr>
                      <a:r>
                        <a:rPr lang="en" sz="1300"/>
                        <a:t>Brightness</a:t>
                      </a:r>
                      <a:endParaRPr sz="1300"/>
                    </a:p>
                  </a:txBody>
                  <a:tcPr marT="91425" marB="91425" marR="91425" marL="91425"/>
                </a:tc>
                <a:tc>
                  <a:txBody>
                    <a:bodyPr/>
                    <a:lstStyle/>
                    <a:p>
                      <a:pPr indent="0" lvl="0" marL="0" rtl="0" algn="ctr">
                        <a:spcBef>
                          <a:spcPts val="0"/>
                        </a:spcBef>
                        <a:spcAft>
                          <a:spcPts val="0"/>
                        </a:spcAft>
                        <a:buNone/>
                      </a:pPr>
                      <a:r>
                        <a:rPr lang="en" sz="1300"/>
                        <a:t>+10% &amp; -10%</a:t>
                      </a:r>
                      <a:endParaRPr sz="13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